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custDataLst>
    <p:tags r:id="rId15"/>
  </p:custDataLst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0"/>
  <p:clrMru>
    <a:srgbClr val="EAEAEA"/>
    <a:srgbClr val="BBE0E3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3975B0-71F6-47A5-888D-EA06A2DFDF03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CDF545-BD96-45E6-8DCE-ECE3BF66D311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BA4D8A-5D95-417F-8CB7-90EB7DCEB630}" type="slidenum">
              <a:rPr lang="hu-HU"/>
              <a:pPr/>
              <a:t>1</a:t>
            </a:fld>
            <a:endParaRPr lang="hu-H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1F2CD2-CF10-4777-AFC0-C98CFB56A67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81AEE9-3DAC-43A2-8764-1056A3A5B39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7400" cy="60817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60817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EBF30D-26A9-4BB9-8554-322D9ACF95F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B37B23-0244-4105-9742-0909156C117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8CE829-E57D-4070-83E0-008F9A3D171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503789-DC24-4A32-A944-5AE5C2C3233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FEF691-C25B-4D54-A8AB-F2A6EE88489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5D5670-F625-471D-9779-6BF924D2441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764FAC-E265-4C15-84E0-3AC58EA7CD4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B84C53-6D4C-48DB-9C6A-9EBE4E71E7B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62E591-24A1-4AF4-95C2-5552E07F2DD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4450"/>
            <a:ext cx="72834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endParaRPr lang="hu-HU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7355AF67-0573-4D7D-B21A-6D5E4895DBC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idaproject.e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cip/iee/index_en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03575" y="1630363"/>
            <a:ext cx="5761038" cy="1366837"/>
          </a:xfrm>
        </p:spPr>
        <p:txBody>
          <a:bodyPr/>
          <a:lstStyle/>
          <a:p>
            <a:r>
              <a:rPr lang="hu-HU" sz="4400" dirty="0" smtClean="0"/>
              <a:t>Az AIDA projekt és a kapcsolódó Uniós pályázati közeg rövid bemutatása</a:t>
            </a:r>
            <a:endParaRPr lang="hu-HU" sz="4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575" y="4429132"/>
            <a:ext cx="5256213" cy="1143008"/>
          </a:xfrm>
        </p:spPr>
        <p:txBody>
          <a:bodyPr/>
          <a:lstStyle/>
          <a:p>
            <a:pPr algn="l"/>
            <a:r>
              <a:rPr lang="hu-HU" sz="2400" dirty="0" smtClean="0"/>
              <a:t>Pári István</a:t>
            </a:r>
          </a:p>
          <a:p>
            <a:pPr algn="l"/>
            <a:r>
              <a:rPr lang="hu-HU" sz="2400" dirty="0" smtClean="0"/>
              <a:t>Geonardo Kft.</a:t>
            </a:r>
            <a:endParaRPr lang="hu-HU" sz="24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88215" y="6000768"/>
            <a:ext cx="2112941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1600" kern="0" dirty="0" smtClean="0">
                <a:latin typeface="+mn-lt"/>
              </a:rPr>
              <a:t>REC, Szentendre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2013.</a:t>
            </a:r>
            <a:r>
              <a:rPr kumimoji="0" lang="hu-HU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hu-HU" sz="1600" kern="0" dirty="0">
                <a:latin typeface="+mn-lt"/>
              </a:rPr>
              <a:t>f</a:t>
            </a:r>
            <a:r>
              <a:rPr kumimoji="0" lang="hu-HU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ebruár</a:t>
            </a:r>
            <a:r>
              <a:rPr kumimoji="0" lang="hu-HU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15.</a:t>
            </a: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Kapcsolat</a:t>
            </a:r>
            <a:endParaRPr lang="hu-H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571612"/>
            <a:ext cx="8286808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hu-HU" sz="2800" b="1" dirty="0" smtClean="0">
                <a:latin typeface="Tahoma" pitchFamily="34" charset="0"/>
              </a:rPr>
              <a:t>A projekt fejleményeivel kapcsolatos friss információkért kérjük kövessen bennünket a kezdeményezés saját </a:t>
            </a:r>
          </a:p>
          <a:p>
            <a:pPr algn="just">
              <a:lnSpc>
                <a:spcPct val="150000"/>
              </a:lnSpc>
            </a:pPr>
            <a:r>
              <a:rPr lang="hu-HU" sz="2800" b="1" dirty="0" err="1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Facebook</a:t>
            </a:r>
            <a:r>
              <a:rPr lang="hu-HU" sz="2800" b="1" dirty="0" smtClean="0">
                <a:latin typeface="Tahoma" pitchFamily="34" charset="0"/>
              </a:rPr>
              <a:t> oldalán (AIDA project) illetve a </a:t>
            </a:r>
            <a:r>
              <a:rPr lang="hu-HU" sz="2800" b="1" dirty="0" err="1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Twitteren</a:t>
            </a:r>
            <a:r>
              <a:rPr lang="hu-HU" sz="2800" b="1" dirty="0" smtClean="0">
                <a:latin typeface="Tahoma" pitchFamily="34" charset="0"/>
              </a:rPr>
              <a:t> valamint a projekt honlapján: </a:t>
            </a:r>
            <a:r>
              <a:rPr lang="hu-HU" sz="2800" b="1" dirty="0" smtClean="0">
                <a:latin typeface="Tahoma" pitchFamily="34" charset="0"/>
                <a:hlinkClick r:id="rId2"/>
              </a:rPr>
              <a:t>http://www.aidaproject.eu</a:t>
            </a:r>
            <a:r>
              <a:rPr lang="hu-HU" sz="2800" b="1" dirty="0" smtClean="0"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571612"/>
            <a:ext cx="8286808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hu-HU" sz="4800" b="1" dirty="0" smtClean="0">
                <a:latin typeface="Tahoma" pitchFamily="34" charset="0"/>
              </a:rPr>
              <a:t>Köszönjük megtisztelő figyelmüket</a:t>
            </a:r>
            <a:r>
              <a:rPr lang="hu-HU" sz="4800" b="1" dirty="0" smtClean="0">
                <a:latin typeface="Tahoma" pitchFamily="34" charset="0"/>
              </a:rPr>
              <a:t>!</a:t>
            </a:r>
          </a:p>
          <a:p>
            <a:pPr algn="ctr">
              <a:lnSpc>
                <a:spcPct val="150000"/>
              </a:lnSpc>
            </a:pPr>
            <a:endParaRPr lang="hu-HU" b="1" dirty="0" smtClean="0">
              <a:latin typeface="Tahoma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hu-HU" sz="2400" b="1" dirty="0" smtClean="0">
                <a:latin typeface="Tahoma" pitchFamily="34" charset="0"/>
              </a:rPr>
              <a:t>(az előadás letölthető a projekt honlapjáról)</a:t>
            </a:r>
            <a:endParaRPr lang="hu-HU" sz="2400" b="1" dirty="0" smtClean="0">
              <a:latin typeface="Tahoma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357158" y="6000768"/>
            <a:ext cx="3887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 smtClean="0"/>
              <a:t>istvan.pari@geonardo.com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Geonardo Kft-ről</a:t>
            </a:r>
            <a:endParaRPr lang="hu-H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1600200"/>
            <a:ext cx="7881966" cy="497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85738" algn="l"/>
              </a:tabLst>
              <a:defRPr/>
            </a:pP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Geonardo Környezetvédelmi, Térinformatikai</a:t>
            </a:r>
            <a:r>
              <a:rPr kumimoji="0" lang="hu-HU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</a:t>
            </a: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és 	Regionális Projektfejlesztő Kft.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Alapítás éve: 1999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Székhely: Budapest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146425" algn="l"/>
              </a:tabLst>
              <a:defRPr/>
            </a:pP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Tevékenységi terület:	</a:t>
            </a:r>
            <a:r>
              <a:rPr kumimoji="0" lang="hu-HU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m</a:t>
            </a: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egújuló energiaforrások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3146425" algn="l"/>
              </a:tabLst>
              <a:defRPr/>
            </a:pPr>
            <a:r>
              <a:rPr lang="hu-HU" sz="2400" kern="0" dirty="0">
                <a:solidFill>
                  <a:srgbClr val="000000"/>
                </a:solidFill>
                <a:latin typeface="Tahoma" pitchFamily="34" charset="0"/>
              </a:rPr>
              <a:t>	</a:t>
            </a: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környezetvédelem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Referencia</a:t>
            </a:r>
            <a:r>
              <a:rPr lang="hu-HU" sz="2400" kern="0" dirty="0">
                <a:solidFill>
                  <a:srgbClr val="000000"/>
                </a:solidFill>
                <a:latin typeface="Tahoma" pitchFamily="34" charset="0"/>
              </a:rPr>
              <a:t>: Kutatás-fejlesztési </a:t>
            </a:r>
            <a:r>
              <a:rPr lang="hu-HU" sz="2400" kern="0" dirty="0" smtClean="0">
                <a:solidFill>
                  <a:srgbClr val="000000"/>
                </a:solidFill>
                <a:latin typeface="Tahoma" pitchFamily="34" charset="0"/>
              </a:rPr>
              <a:t>Keretprogramok (FP5, FP6, FP7), Intelligens Energia Európa (</a:t>
            </a: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IEE), LIFE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IEE programról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158" y="1600200"/>
            <a:ext cx="8686800" cy="5043510"/>
          </a:xfrm>
        </p:spPr>
        <p:txBody>
          <a:bodyPr/>
          <a:lstStyle/>
          <a:p>
            <a:r>
              <a:rPr lang="hu-HU" sz="2800" dirty="0" smtClean="0"/>
              <a:t>Az ilyen finanszírozású projektek fő célja</a:t>
            </a:r>
          </a:p>
          <a:p>
            <a:pPr marL="714375" indent="14288"/>
            <a:r>
              <a:rPr lang="hu-HU" sz="2400" dirty="0" smtClean="0"/>
              <a:t>A </a:t>
            </a:r>
            <a:r>
              <a:rPr lang="hu-HU" sz="2400" b="1" dirty="0" smtClean="0"/>
              <a:t>megújuló energiák</a:t>
            </a:r>
            <a:r>
              <a:rPr lang="hu-HU" sz="2400" dirty="0" smtClean="0"/>
              <a:t>, az </a:t>
            </a:r>
            <a:r>
              <a:rPr lang="hu-HU" sz="2400" b="1" dirty="0" smtClean="0"/>
              <a:t>energiahatékonyság</a:t>
            </a:r>
            <a:r>
              <a:rPr lang="hu-HU" sz="2400" dirty="0" smtClean="0"/>
              <a:t> és az </a:t>
            </a:r>
            <a:r>
              <a:rPr lang="hu-HU" sz="2400" b="1" dirty="0" smtClean="0"/>
              <a:t>energia racionális felhasználásána</a:t>
            </a:r>
            <a:r>
              <a:rPr lang="hu-HU" sz="2400" dirty="0" smtClean="0"/>
              <a:t>k népszerűsítése az Unió éghajlati és energetikai célkitűzéseinek megvalósítása </a:t>
            </a:r>
            <a:r>
              <a:rPr lang="hu-HU" sz="2400" dirty="0" smtClean="0"/>
              <a:t>érdekében</a:t>
            </a:r>
          </a:p>
          <a:p>
            <a:pPr marL="714375" indent="14288"/>
            <a:endParaRPr lang="hu-HU" sz="800" dirty="0" smtClean="0"/>
          </a:p>
          <a:p>
            <a:pPr marL="1588" indent="14288"/>
            <a:r>
              <a:rPr lang="hu-HU" sz="2800" dirty="0" smtClean="0"/>
              <a:t>Megvalósításuk</a:t>
            </a:r>
            <a:endParaRPr lang="hu-HU" sz="2800" dirty="0" smtClean="0"/>
          </a:p>
          <a:p>
            <a:pPr marL="714375" indent="14288"/>
            <a:r>
              <a:rPr lang="hu-HU" sz="2400" dirty="0" smtClean="0"/>
              <a:t>Tréning programok, figyelem felkeltő tevékenységek, állapot felmérések, promóciós kampányok során </a:t>
            </a:r>
            <a:r>
              <a:rPr lang="hu-HU" sz="2400" dirty="0" smtClean="0"/>
              <a:t>történik</a:t>
            </a:r>
          </a:p>
          <a:p>
            <a:pPr marL="714375" indent="14288"/>
            <a:endParaRPr lang="hu-HU" sz="800" dirty="0" smtClean="0"/>
          </a:p>
          <a:p>
            <a:pPr marL="1588" indent="14288"/>
            <a:r>
              <a:rPr lang="hu-HU" sz="2800" dirty="0" smtClean="0"/>
              <a:t>Egy projekt életciklusa</a:t>
            </a:r>
          </a:p>
          <a:p>
            <a:pPr marL="1588" indent="14288"/>
            <a:endParaRPr lang="hu-HU" sz="800" dirty="0" smtClean="0"/>
          </a:p>
          <a:p>
            <a:pPr marL="1588" indent="14288"/>
            <a:r>
              <a:rPr lang="hu-HU" sz="2800" dirty="0" smtClean="0"/>
              <a:t>További információ</a:t>
            </a:r>
            <a:r>
              <a:rPr lang="hu-HU" sz="2800" dirty="0" smtClean="0"/>
              <a:t>: </a:t>
            </a:r>
            <a:r>
              <a:rPr lang="hu-HU" sz="2200" dirty="0" smtClean="0">
                <a:hlinkClick r:id="rId2"/>
              </a:rPr>
              <a:t>http://</a:t>
            </a:r>
            <a:r>
              <a:rPr lang="hu-HU" sz="2200" dirty="0" smtClean="0">
                <a:hlinkClick r:id="rId2"/>
              </a:rPr>
              <a:t>ec.europa.eu/cip/iee/index_en.htm</a:t>
            </a:r>
            <a:r>
              <a:rPr lang="hu-HU" sz="2200" dirty="0" smtClean="0"/>
              <a:t> 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IEE referenciáink</a:t>
            </a:r>
            <a:endParaRPr lang="hu-H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786322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286124"/>
            <a:ext cx="1143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643050"/>
            <a:ext cx="209073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5143512"/>
            <a:ext cx="22415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8625" y="1551736"/>
            <a:ext cx="17272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6825" y="3429000"/>
            <a:ext cx="22082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zövegdoboz 9"/>
          <p:cNvSpPr txBox="1">
            <a:spLocks noChangeArrowheads="1"/>
          </p:cNvSpPr>
          <p:nvPr/>
        </p:nvSpPr>
        <p:spPr bwMode="auto">
          <a:xfrm>
            <a:off x="3832225" y="4076700"/>
            <a:ext cx="49546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ahoma" pitchFamily="34" charset="0"/>
                <a:cs typeface="Tahoma" pitchFamily="34" charset="0"/>
              </a:rPr>
              <a:t>Development and promotion of a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transparent</a:t>
            </a:r>
            <a:r>
              <a:rPr lang="hu-HU" sz="1400" dirty="0" smtClean="0">
                <a:latin typeface="Tahoma" pitchFamily="34" charset="0"/>
                <a:cs typeface="Tahoma" pitchFamily="34" charset="0"/>
              </a:rPr>
              <a:t> 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European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Pellets Market </a:t>
            </a:r>
            <a:r>
              <a:rPr lang="hu-HU" sz="1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– Creation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of a European Pellets Atlas</a:t>
            </a:r>
            <a:endParaRPr lang="hu-HU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Szövegdoboz 10"/>
          <p:cNvSpPr txBox="1">
            <a:spLocks noChangeArrowheads="1"/>
          </p:cNvSpPr>
          <p:nvPr/>
        </p:nvSpPr>
        <p:spPr bwMode="auto">
          <a:xfrm>
            <a:off x="3725863" y="2620028"/>
            <a:ext cx="49895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ahoma" pitchFamily="34" charset="0"/>
                <a:cs typeface="Tahoma" pitchFamily="34" charset="0"/>
              </a:rPr>
              <a:t>Renewable Energy Promotional Campaign for the </a:t>
            </a:r>
            <a:r>
              <a:rPr lang="en-US" sz="1400" dirty="0" err="1" smtClean="0">
                <a:latin typeface="Tahoma" pitchFamily="34" charset="0"/>
                <a:cs typeface="Tahoma" pitchFamily="34" charset="0"/>
              </a:rPr>
              <a:t>Realisation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of Transnational RES Projects,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especially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in CEEC</a:t>
            </a:r>
            <a:endParaRPr lang="hu-HU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Szövegdoboz 11"/>
          <p:cNvSpPr txBox="1">
            <a:spLocks noChangeArrowheads="1"/>
          </p:cNvSpPr>
          <p:nvPr/>
        </p:nvSpPr>
        <p:spPr bwMode="auto">
          <a:xfrm>
            <a:off x="250824" y="6000768"/>
            <a:ext cx="510699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ahoma" pitchFamily="34" charset="0"/>
                <a:cs typeface="Tahoma" pitchFamily="34" charset="0"/>
              </a:rPr>
              <a:t>Training of Local Authorities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Experts</a:t>
            </a:r>
            <a:r>
              <a:rPr lang="hu-HU" sz="1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on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the Identification, </a:t>
            </a:r>
            <a:r>
              <a:rPr lang="hu-HU" sz="1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Development and</a:t>
            </a:r>
            <a:r>
              <a:rPr lang="hu-HU" sz="1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Implementation of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Energy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Efficiency</a:t>
            </a:r>
            <a:r>
              <a:rPr lang="hu-HU" sz="1400" dirty="0" smtClean="0">
                <a:latin typeface="Tahoma" pitchFamily="34" charset="0"/>
                <a:cs typeface="Tahoma" pitchFamily="34" charset="0"/>
              </a:rPr>
              <a:t> </a:t>
            </a:r>
            <a:endParaRPr lang="hu-HU" sz="1400" dirty="0"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US" sz="1400" dirty="0">
                <a:latin typeface="Tahoma" pitchFamily="34" charset="0"/>
                <a:cs typeface="Tahoma" pitchFamily="34" charset="0"/>
              </a:rPr>
              <a:t>Projects in Municipalities</a:t>
            </a:r>
            <a:endParaRPr lang="hu-HU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Szövegdoboz 12"/>
          <p:cNvSpPr txBox="1">
            <a:spLocks noChangeArrowheads="1"/>
          </p:cNvSpPr>
          <p:nvPr/>
        </p:nvSpPr>
        <p:spPr bwMode="auto">
          <a:xfrm>
            <a:off x="497235" y="2508237"/>
            <a:ext cx="23173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Tahoma" pitchFamily="34" charset="0"/>
                <a:cs typeface="Tahoma" pitchFamily="34" charset="0"/>
              </a:rPr>
              <a:t>Sustainable Energy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Actions</a:t>
            </a:r>
            <a:endParaRPr lang="hu-HU" sz="1400" dirty="0" smtClean="0"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US" sz="1400" dirty="0" smtClean="0">
                <a:latin typeface="Tahoma" pitchFamily="34" charset="0"/>
                <a:cs typeface="Tahoma" pitchFamily="34" charset="0"/>
              </a:rPr>
              <a:t>for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Europe’s Cohesion</a:t>
            </a:r>
            <a:endParaRPr lang="hu-HU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5000628" y="5857892"/>
            <a:ext cx="41433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400" dirty="0" err="1" smtClean="0">
                <a:latin typeface="Tahoma" pitchFamily="34" charset="0"/>
              </a:rPr>
              <a:t>Ecodriving</a:t>
            </a:r>
            <a:r>
              <a:rPr lang="hu-HU" sz="1400" dirty="0" smtClean="0">
                <a:latin typeface="Tahoma" pitchFamily="34" charset="0"/>
              </a:rPr>
              <a:t> – </a:t>
            </a:r>
            <a:r>
              <a:rPr lang="hu-HU" sz="1400" dirty="0" err="1" smtClean="0">
                <a:latin typeface="Tahoma" pitchFamily="34" charset="0"/>
              </a:rPr>
              <a:t>Widespread</a:t>
            </a:r>
            <a:r>
              <a:rPr lang="hu-HU" sz="1400" dirty="0" smtClean="0">
                <a:latin typeface="Tahoma" pitchFamily="34" charset="0"/>
              </a:rPr>
              <a:t> </a:t>
            </a:r>
            <a:r>
              <a:rPr lang="hu-HU" sz="1400" dirty="0" err="1" smtClean="0">
                <a:latin typeface="Tahoma" pitchFamily="34" charset="0"/>
              </a:rPr>
              <a:t>Implementation</a:t>
            </a:r>
            <a:endParaRPr lang="hu-HU" sz="1400" dirty="0" smtClean="0">
              <a:latin typeface="Tahoma" pitchFamily="34" charset="0"/>
            </a:endParaRPr>
          </a:p>
          <a:p>
            <a:pPr algn="ctr"/>
            <a:r>
              <a:rPr lang="hu-HU" sz="1400" dirty="0" err="1" smtClean="0">
                <a:latin typeface="Tahoma" pitchFamily="34" charset="0"/>
              </a:rPr>
              <a:t>for</a:t>
            </a:r>
            <a:r>
              <a:rPr lang="hu-HU" sz="1400" dirty="0" smtClean="0">
                <a:latin typeface="Tahoma" pitchFamily="34" charset="0"/>
              </a:rPr>
              <a:t> </a:t>
            </a:r>
            <a:r>
              <a:rPr lang="hu-HU" sz="1400" dirty="0" err="1" smtClean="0">
                <a:latin typeface="Tahoma" pitchFamily="34" charset="0"/>
              </a:rPr>
              <a:t>Learners</a:t>
            </a:r>
            <a:r>
              <a:rPr lang="hu-HU" sz="1400" dirty="0" smtClean="0">
                <a:latin typeface="Tahoma" pitchFamily="34" charset="0"/>
              </a:rPr>
              <a:t> and </a:t>
            </a:r>
            <a:r>
              <a:rPr lang="hu-HU" sz="1400" dirty="0" err="1" smtClean="0">
                <a:latin typeface="Tahoma" pitchFamily="34" charset="0"/>
              </a:rPr>
              <a:t>Licensed</a:t>
            </a:r>
            <a:r>
              <a:rPr lang="hu-HU" sz="1400" dirty="0" smtClean="0">
                <a:latin typeface="Tahoma" pitchFamily="34" charset="0"/>
              </a:rPr>
              <a:t> </a:t>
            </a:r>
            <a:r>
              <a:rPr lang="hu-HU" sz="1400" dirty="0" err="1" smtClean="0">
                <a:latin typeface="Tahoma" pitchFamily="34" charset="0"/>
              </a:rPr>
              <a:t>Drivers</a:t>
            </a:r>
            <a:endParaRPr lang="en-US" sz="1400" dirty="0"/>
          </a:p>
        </p:txBody>
      </p:sp>
      <p:sp>
        <p:nvSpPr>
          <p:cNvPr id="16" name="Téglalap 15"/>
          <p:cNvSpPr/>
          <p:nvPr/>
        </p:nvSpPr>
        <p:spPr>
          <a:xfrm>
            <a:off x="1000100" y="4214818"/>
            <a:ext cx="21431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1400" dirty="0" err="1" smtClean="0">
                <a:latin typeface="Tahoma" pitchFamily="34" charset="0"/>
              </a:rPr>
              <a:t>Environmental</a:t>
            </a:r>
            <a:r>
              <a:rPr lang="hu-HU" sz="1400" dirty="0" smtClean="0">
                <a:latin typeface="Tahoma" pitchFamily="34" charset="0"/>
              </a:rPr>
              <a:t> Action and </a:t>
            </a:r>
            <a:r>
              <a:rPr lang="hu-HU" sz="1400" dirty="0" err="1" smtClean="0">
                <a:latin typeface="Tahoma" pitchFamily="34" charset="0"/>
              </a:rPr>
              <a:t>Assessment</a:t>
            </a:r>
            <a:endParaRPr lang="hu-HU" sz="1400" dirty="0" smtClean="0">
              <a:latin typeface="Tahoma" pitchFamily="34" charset="0"/>
            </a:endParaRPr>
          </a:p>
          <a:p>
            <a:r>
              <a:rPr lang="hu-HU" sz="1400" dirty="0" smtClean="0">
                <a:latin typeface="Tahoma" pitchFamily="34" charset="0"/>
              </a:rPr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AIDA projekt</a:t>
            </a:r>
            <a:endParaRPr lang="hu-H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571612"/>
            <a:ext cx="8382000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hu-HU" sz="2400" dirty="0" smtClean="0">
                <a:latin typeface="Tahoma" pitchFamily="34" charset="0"/>
              </a:rPr>
              <a:t>A projekt célja: a helyi önkormányzatok, hatóságok és az építésügyi szakemberek támogatása a </a:t>
            </a:r>
            <a:r>
              <a:rPr lang="hu-HU" sz="2400" dirty="0" err="1" smtClean="0">
                <a:latin typeface="Tahoma" pitchFamily="34" charset="0"/>
              </a:rPr>
              <a:t>közel-nulla-nettó</a:t>
            </a:r>
            <a:r>
              <a:rPr lang="hu-HU" sz="2400" dirty="0" err="1">
                <a:latin typeface="Tahoma" pitchFamily="34" charset="0"/>
              </a:rPr>
              <a:t>-</a:t>
            </a:r>
            <a:r>
              <a:rPr lang="hu-HU" sz="2400" dirty="0" err="1" smtClean="0">
                <a:latin typeface="Tahoma" pitchFamily="34" charset="0"/>
              </a:rPr>
              <a:t>energiájú</a:t>
            </a:r>
            <a:r>
              <a:rPr lang="hu-HU" sz="2400" dirty="0" smtClean="0">
                <a:latin typeface="Tahoma" pitchFamily="34" charset="0"/>
              </a:rPr>
              <a:t> épületek tervezési folyamatai során</a:t>
            </a:r>
          </a:p>
          <a:p>
            <a:pPr lvl="1">
              <a:lnSpc>
                <a:spcPct val="150000"/>
              </a:lnSpc>
            </a:pPr>
            <a:endParaRPr lang="hu-HU" sz="2400" dirty="0" smtClean="0">
              <a:latin typeface="Tahoma" pitchFamily="34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hu-HU" sz="2400" dirty="0" smtClean="0">
                <a:latin typeface="Tahoma" pitchFamily="34" charset="0"/>
              </a:rPr>
              <a:t> Teljes költségvetés: €1,495,244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hu-HU" sz="2400" dirty="0" smtClean="0">
                <a:latin typeface="Tahoma" pitchFamily="34" charset="0"/>
              </a:rPr>
              <a:t> Uniós támogatás: € 1,121,433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hu-HU" sz="2400" dirty="0" smtClean="0">
                <a:latin typeface="Tahoma" pitchFamily="34" charset="0"/>
              </a:rPr>
              <a:t> Időtartam: 36 hónap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hu-HU" sz="2400" dirty="0" smtClean="0">
                <a:latin typeface="Tahoma" pitchFamily="34" charset="0"/>
              </a:rPr>
              <a:t> 9 partner, 7 országból (ES, FR, UK, AT, IT, HU, EL)</a:t>
            </a:r>
          </a:p>
          <a:p>
            <a:pPr eaLnBrk="1" hangingPunct="1">
              <a:lnSpc>
                <a:spcPct val="90000"/>
              </a:lnSpc>
            </a:pPr>
            <a:endParaRPr lang="hu-HU" sz="2400" dirty="0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AIDA projekt</a:t>
            </a:r>
            <a:endParaRPr lang="hu-H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28628" y="1571612"/>
            <a:ext cx="728664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hu-HU" sz="2400" b="1" dirty="0" smtClean="0">
                <a:latin typeface="Tahoma" pitchFamily="34" charset="0"/>
              </a:rPr>
              <a:t>Főbb tevékenységek: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571472" y="2143116"/>
            <a:ext cx="8358246" cy="4496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400" dirty="0" smtClean="0">
                <a:latin typeface="Tahoma" pitchFamily="34" charset="0"/>
              </a:rPr>
              <a:t> 	Önkormányzatoknak nyújtott adminisztrációs segítség, új 	épületek tervezése és/vagy nagyobb felújítási munkálatok 	előkészítése során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400" dirty="0" smtClean="0">
                <a:latin typeface="Tahoma" pitchFamily="34" charset="0"/>
              </a:rPr>
              <a:t> 	Különféle </a:t>
            </a:r>
            <a:r>
              <a:rPr lang="hu-HU" sz="2400" dirty="0" err="1" smtClean="0">
                <a:latin typeface="Tahoma" pitchFamily="34" charset="0"/>
              </a:rPr>
              <a:t>közel-nulla-nettó</a:t>
            </a:r>
            <a:r>
              <a:rPr lang="hu-HU" sz="2400" dirty="0" smtClean="0">
                <a:latin typeface="Tahoma" pitchFamily="34" charset="0"/>
              </a:rPr>
              <a:t> energia elvek szerint működő 	tervező programcsomagok használatának bemutatása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400" dirty="0">
                <a:latin typeface="Tahoma" pitchFamily="34" charset="0"/>
              </a:rPr>
              <a:t> </a:t>
            </a:r>
            <a:r>
              <a:rPr lang="hu-HU" sz="2400" dirty="0" smtClean="0">
                <a:latin typeface="Tahoma" pitchFamily="34" charset="0"/>
              </a:rPr>
              <a:t>	Innovatív épületekhez szervezett hazai és nemzetközi 	tanulmányutak</a:t>
            </a:r>
          </a:p>
          <a:p>
            <a:pPr eaLnBrk="1" hangingPunct="1">
              <a:lnSpc>
                <a:spcPct val="90000"/>
              </a:lnSpc>
            </a:pPr>
            <a:endParaRPr lang="hu-HU" dirty="0" smtClean="0">
              <a:latin typeface="Tahom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AIDA projekt</a:t>
            </a:r>
            <a:endParaRPr lang="hu-H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28628" y="1571612"/>
            <a:ext cx="728664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hu-HU" sz="2400" b="1" dirty="0" smtClean="0">
                <a:latin typeface="Tahoma" pitchFamily="34" charset="0"/>
              </a:rPr>
              <a:t>Egyéb tevékenységek: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571472" y="2143116"/>
            <a:ext cx="83582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800" dirty="0" smtClean="0">
                <a:latin typeface="Tahoma" pitchFamily="34" charset="0"/>
              </a:rPr>
              <a:t> WP2 Tanulmány utak, épületlátogatások</a:t>
            </a:r>
          </a:p>
          <a:p>
            <a:pPr marL="0" lvl="1">
              <a:lnSpc>
                <a:spcPct val="150000"/>
              </a:lnSpc>
              <a:buFont typeface="Wingdings" pitchFamily="2" charset="2"/>
              <a:buChar char="§"/>
              <a:tabLst>
                <a:tab pos="1069975" algn="l"/>
              </a:tabLst>
            </a:pPr>
            <a:r>
              <a:rPr lang="hu-HU" sz="2800" dirty="0" smtClean="0">
                <a:latin typeface="Tahoma" pitchFamily="34" charset="0"/>
              </a:rPr>
              <a:t> WP3 </a:t>
            </a:r>
            <a:r>
              <a:rPr lang="hu-HU" sz="2800" dirty="0" err="1" smtClean="0">
                <a:latin typeface="Tahoma" pitchFamily="34" charset="0"/>
              </a:rPr>
              <a:t>Integrated</a:t>
            </a:r>
            <a:r>
              <a:rPr lang="hu-HU" sz="2800" dirty="0" smtClean="0">
                <a:latin typeface="Tahoma" pitchFamily="34" charset="0"/>
              </a:rPr>
              <a:t> </a:t>
            </a:r>
            <a:r>
              <a:rPr lang="hu-HU" sz="2800" dirty="0" err="1" smtClean="0">
                <a:latin typeface="Tahoma" pitchFamily="34" charset="0"/>
              </a:rPr>
              <a:t>Energy</a:t>
            </a:r>
            <a:r>
              <a:rPr lang="hu-HU" sz="2800" dirty="0" smtClean="0">
                <a:latin typeface="Tahoma" pitchFamily="34" charset="0"/>
              </a:rPr>
              <a:t> Design az önkormányzati 	gyakorlatban</a:t>
            </a:r>
          </a:p>
          <a:p>
            <a:pPr marL="0" lvl="1"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800" dirty="0" smtClean="0">
                <a:latin typeface="Tahoma" pitchFamily="34" charset="0"/>
              </a:rPr>
              <a:t> WP4 Önkormányzatok bevonása (</a:t>
            </a:r>
            <a:r>
              <a:rPr lang="hu-HU" sz="2800" dirty="0" err="1" smtClean="0">
                <a:latin typeface="Tahoma" pitchFamily="34" charset="0"/>
              </a:rPr>
              <a:t>CoM</a:t>
            </a:r>
            <a:r>
              <a:rPr lang="hu-HU" sz="2800" dirty="0" smtClean="0">
                <a:latin typeface="Tahoma" pitchFamily="34" charset="0"/>
              </a:rPr>
              <a:t>, </a:t>
            </a:r>
            <a:r>
              <a:rPr lang="hu-HU" sz="2800" dirty="0" err="1" smtClean="0">
                <a:latin typeface="Tahoma" pitchFamily="34" charset="0"/>
              </a:rPr>
              <a:t>EnCi</a:t>
            </a:r>
            <a:r>
              <a:rPr lang="hu-HU" sz="2800" dirty="0" smtClean="0">
                <a:latin typeface="Tahoma" pitchFamily="34" charset="0"/>
              </a:rPr>
              <a:t>)</a:t>
            </a:r>
          </a:p>
          <a:p>
            <a:pPr marL="0" lvl="1"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800" dirty="0" smtClean="0">
                <a:latin typeface="Tahoma" pitchFamily="34" charset="0"/>
              </a:rPr>
              <a:t> WP5 Fenntarthatóság biztosítása</a:t>
            </a:r>
          </a:p>
          <a:p>
            <a:pPr marL="0" lvl="1"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800" dirty="0" smtClean="0">
                <a:latin typeface="Tahoma" pitchFamily="34" charset="0"/>
              </a:rPr>
              <a:t> WP6 Módszer elemzés és fejlesztés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Partnerség</a:t>
            </a:r>
            <a:endParaRPr lang="hu-H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571612"/>
            <a:ext cx="8286808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hu-HU" sz="2400" b="1" dirty="0" smtClean="0">
                <a:latin typeface="Tahoma" pitchFamily="34" charset="0"/>
              </a:rPr>
              <a:t>Projekt partnerek: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000" dirty="0" smtClean="0">
                <a:latin typeface="Tahoma" pitchFamily="34" charset="0"/>
              </a:rPr>
              <a:t> 	Bécsi Műszaki Egyetem (AT)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000" dirty="0" smtClean="0">
                <a:latin typeface="Tahoma" pitchFamily="34" charset="0"/>
              </a:rPr>
              <a:t> 	AEE – Fenntartható Technológiák Intézete (AT)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000" dirty="0" smtClean="0">
                <a:latin typeface="Tahoma" pitchFamily="34" charset="0"/>
              </a:rPr>
              <a:t> 	CIMNE Numerikus Módszerek Műszaki Alkalmazásának Nemzetközi 	Központja (ES)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000" dirty="0" smtClean="0">
                <a:latin typeface="Tahoma" pitchFamily="34" charset="0"/>
              </a:rPr>
              <a:t> 	CRES Megújuló Energiaforrások Központja (EL)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000" dirty="0" smtClean="0">
                <a:latin typeface="Tahoma" pitchFamily="34" charset="0"/>
              </a:rPr>
              <a:t> 	EURAC Megújuló Energiák Intézete (IT)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000" dirty="0" smtClean="0">
                <a:latin typeface="Tahoma" pitchFamily="34" charset="0"/>
              </a:rPr>
              <a:t> 	HESPUL Megújuló Energetikai és Energiahatékonysági Intézet (FR)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000" dirty="0" smtClean="0">
                <a:latin typeface="Tahoma" pitchFamily="34" charset="0"/>
              </a:rPr>
              <a:t> 	IREC Katalán Energiakutatási intézet (ES)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000" dirty="0" smtClean="0">
                <a:latin typeface="Tahoma" pitchFamily="34" charset="0"/>
              </a:rPr>
              <a:t> 	</a:t>
            </a:r>
            <a:r>
              <a:rPr lang="hu-HU" sz="2000" dirty="0" err="1" smtClean="0">
                <a:latin typeface="Tahoma" pitchFamily="34" charset="0"/>
              </a:rPr>
              <a:t>Greenspacelive</a:t>
            </a:r>
            <a:r>
              <a:rPr lang="hu-HU" sz="2000" dirty="0" smtClean="0">
                <a:latin typeface="Tahoma" pitchFamily="34" charset="0"/>
              </a:rPr>
              <a:t> Ltd. (UK)</a:t>
            </a:r>
          </a:p>
          <a:p>
            <a:pPr eaLnBrk="1" hangingPunct="1">
              <a:lnSpc>
                <a:spcPct val="90000"/>
              </a:lnSpc>
            </a:pPr>
            <a:endParaRPr lang="hu-HU" sz="2400" dirty="0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Partnerség</a:t>
            </a:r>
            <a:endParaRPr lang="hu-H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571612"/>
            <a:ext cx="8286808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hu-HU" sz="2400" b="1" dirty="0" smtClean="0">
                <a:latin typeface="Tahoma" pitchFamily="34" charset="0"/>
              </a:rPr>
              <a:t>További együttműködő partnereink: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600" dirty="0" smtClean="0">
                <a:latin typeface="Tahoma" pitchFamily="34" charset="0"/>
              </a:rPr>
              <a:t> 	</a:t>
            </a:r>
            <a:r>
              <a:rPr lang="hu-HU" sz="2600" dirty="0" err="1" smtClean="0">
                <a:latin typeface="Tahoma" pitchFamily="34" charset="0"/>
              </a:rPr>
              <a:t>EnergyCities</a:t>
            </a:r>
            <a:r>
              <a:rPr lang="hu-HU" sz="2600" dirty="0" smtClean="0">
                <a:latin typeface="Tahoma" pitchFamily="34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600" dirty="0" smtClean="0">
                <a:latin typeface="Tahoma" pitchFamily="34" charset="0"/>
              </a:rPr>
              <a:t> 	Polgármesterek Szövetsége (</a:t>
            </a:r>
            <a:r>
              <a:rPr lang="hu-HU" sz="2600" dirty="0" err="1" smtClean="0">
                <a:latin typeface="Tahoma" pitchFamily="34" charset="0"/>
              </a:rPr>
              <a:t>Covenant</a:t>
            </a:r>
            <a:r>
              <a:rPr lang="hu-HU" sz="2600" dirty="0" smtClean="0">
                <a:latin typeface="Tahoma" pitchFamily="34" charset="0"/>
              </a:rPr>
              <a:t> of </a:t>
            </a:r>
            <a:r>
              <a:rPr lang="hu-HU" sz="2600" dirty="0" err="1" smtClean="0">
                <a:latin typeface="Tahoma" pitchFamily="34" charset="0"/>
              </a:rPr>
              <a:t>Mayors</a:t>
            </a:r>
            <a:r>
              <a:rPr lang="hu-HU" sz="2600" dirty="0" smtClean="0">
                <a:latin typeface="Tahoma" pitchFamily="34" charset="0"/>
              </a:rPr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600" dirty="0" smtClean="0">
                <a:latin typeface="Tahoma" pitchFamily="34" charset="0"/>
              </a:rPr>
              <a:t> 	</a:t>
            </a:r>
            <a:r>
              <a:rPr lang="hu-HU" sz="2600" dirty="0" err="1" smtClean="0">
                <a:latin typeface="Tahoma" pitchFamily="34" charset="0"/>
              </a:rPr>
              <a:t>ManagEnergy</a:t>
            </a:r>
            <a:r>
              <a:rPr lang="hu-HU" sz="2600" dirty="0" smtClean="0">
                <a:latin typeface="Tahoma" pitchFamily="34" charset="0"/>
              </a:rPr>
              <a:t> (IEE technikai háttérprogram)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600" dirty="0" smtClean="0">
                <a:latin typeface="Tahoma" pitchFamily="34" charset="0"/>
              </a:rPr>
              <a:t> 	REPOWERMAP (IEE projekt)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263525" algn="l"/>
              </a:tabLst>
            </a:pPr>
            <a:r>
              <a:rPr lang="hu-HU" sz="2600" dirty="0" smtClean="0">
                <a:latin typeface="Tahoma" pitchFamily="34" charset="0"/>
              </a:rPr>
              <a:t> 	ENTRANZE (IEE projekt)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MS_PUBLISH" val="No"/>
  <p:tag name="ARTICULATE_TEMPLATE" val="Corporate Communications"/>
  <p:tag name="PRESENTER_PREVIEW_MODE" val="0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2b6c9be2-80c5-4cf6-a900-0b8d77e026b2"/>
</p:tagLst>
</file>

<file path=ppt/theme/theme1.xml><?xml version="1.0" encoding="utf-8"?>
<a:theme xmlns:a="http://schemas.openxmlformats.org/drawingml/2006/main" name="aidalayout">
  <a:themeElements>
    <a:clrScheme name="aidalayo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idalay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idalayo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layo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layo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layo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layo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layo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layo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layo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layo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layo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layo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layo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aidalayout</Template>
  <TotalTime>217</TotalTime>
  <Words>299</Words>
  <Application>Microsoft Office PowerPoint</Application>
  <PresentationFormat>Diavetítés a képernyőre (4:3 oldalarány)</PresentationFormat>
  <Paragraphs>77</Paragraphs>
  <Slides>11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2" baseType="lpstr">
      <vt:lpstr>aidalayout</vt:lpstr>
      <vt:lpstr>Az AIDA projekt és a kapcsolódó Uniós pályázati közeg rövid bemutatása</vt:lpstr>
      <vt:lpstr>A Geonardo Kft-ről</vt:lpstr>
      <vt:lpstr>Az IEE programról</vt:lpstr>
      <vt:lpstr>IEE referenciáink</vt:lpstr>
      <vt:lpstr>Az AIDA projekt</vt:lpstr>
      <vt:lpstr>Az AIDA projekt</vt:lpstr>
      <vt:lpstr>Az AIDA projekt</vt:lpstr>
      <vt:lpstr>Partnerség</vt:lpstr>
      <vt:lpstr>Partnerség</vt:lpstr>
      <vt:lpstr>Kapcsolat</vt:lpstr>
      <vt:lpstr>11. dia</vt:lpstr>
    </vt:vector>
  </TitlesOfParts>
  <Company>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Angi</dc:creator>
  <cp:lastModifiedBy>istvan-DNB</cp:lastModifiedBy>
  <cp:revision>29</cp:revision>
  <dcterms:created xsi:type="dcterms:W3CDTF">2012-10-02T08:58:54Z</dcterms:created>
  <dcterms:modified xsi:type="dcterms:W3CDTF">2013-02-14T09:10:15Z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EM_elearning_template</vt:lpwstr>
  </property>
  <property fmtid="{D5CDD505-2E9C-101B-9397-08002B2CF9AE}" pid="4" name="ArticulateGUID">
    <vt:lpwstr>EE78725C-72E2-4DDA-9CDC-0732C0701E42</vt:lpwstr>
  </property>
  <property fmtid="{D5CDD505-2E9C-101B-9397-08002B2CF9AE}" pid="5" name="ArticulateProjectFull">
    <vt:lpwstr>H:\aida\ppt\aida.ppta</vt:lpwstr>
  </property>
</Properties>
</file>